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5"/>
  </p:sldMasterIdLst>
  <p:notesMasterIdLst>
    <p:notesMasterId r:id="rId18"/>
  </p:notesMasterIdLst>
  <p:handoutMasterIdLst>
    <p:handoutMasterId r:id="rId19"/>
  </p:handoutMasterIdLst>
  <p:sldIdLst>
    <p:sldId id="257" r:id="rId6"/>
    <p:sldId id="265" r:id="rId7"/>
    <p:sldId id="266" r:id="rId8"/>
    <p:sldId id="268" r:id="rId9"/>
    <p:sldId id="276" r:id="rId10"/>
    <p:sldId id="267" r:id="rId11"/>
    <p:sldId id="264" r:id="rId12"/>
    <p:sldId id="270" r:id="rId13"/>
    <p:sldId id="274" r:id="rId14"/>
    <p:sldId id="275" r:id="rId15"/>
    <p:sldId id="272" r:id="rId16"/>
    <p:sldId id="273" r:id="rId17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9">
          <p15:clr>
            <a:srgbClr val="A4A3A4"/>
          </p15:clr>
        </p15:guide>
        <p15:guide id="2" orient="horz" pos="1232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orient="horz" pos="1074">
          <p15:clr>
            <a:srgbClr val="A4A3A4"/>
          </p15:clr>
        </p15:guide>
        <p15:guide id="5" orient="horz" pos="678">
          <p15:clr>
            <a:srgbClr val="A4A3A4"/>
          </p15:clr>
        </p15:guide>
        <p15:guide id="6" pos="5474">
          <p15:clr>
            <a:srgbClr val="A4A3A4"/>
          </p15:clr>
        </p15:guide>
        <p15:guide id="7" pos="287">
          <p15:clr>
            <a:srgbClr val="A4A3A4"/>
          </p15:clr>
        </p15:guide>
        <p15:guide id="8" pos="4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7" autoAdjust="0"/>
  </p:normalViewPr>
  <p:slideViewPr>
    <p:cSldViewPr snapToGrid="0" snapToObjects="1" showGuides="1">
      <p:cViewPr varScale="1">
        <p:scale>
          <a:sx n="92" d="100"/>
          <a:sy n="92" d="100"/>
        </p:scale>
        <p:origin x="354" y="84"/>
      </p:cViewPr>
      <p:guideLst>
        <p:guide orient="horz" pos="3789"/>
        <p:guide orient="horz" pos="1232"/>
        <p:guide orient="horz" pos="2386"/>
        <p:guide orient="horz" pos="1074"/>
        <p:guide orient="horz" pos="678"/>
        <p:guide pos="5474"/>
        <p:guide pos="287"/>
        <p:guide pos="4127"/>
      </p:guideLst>
    </p:cSldViewPr>
  </p:slideViewPr>
  <p:outlineViewPr>
    <p:cViewPr>
      <p:scale>
        <a:sx n="33" d="100"/>
        <a:sy n="33" d="100"/>
      </p:scale>
      <p:origin x="0" y="-9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32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69D8-A6D8-1546-90C7-6208B28A136A}" type="datetimeFigureOut">
              <a:rPr lang="de-DE" smtClean="0"/>
              <a:pPr/>
              <a:t>21.11.2019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E979C-B23B-0D4E-A1E4-55C1B3957C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345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73FD-EB5B-2947-AB7D-BB192DD63DDE}" type="datetimeFigureOut">
              <a:rPr lang="de-DE" smtClean="0"/>
              <a:pPr/>
              <a:t>21.11.2019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DC4B-A63D-DA4C-9376-A6506CC681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497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24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73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89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1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36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96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5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12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5"/>
          <a:stretch/>
        </p:blipFill>
        <p:spPr>
          <a:xfrm>
            <a:off x="1" y="1076325"/>
            <a:ext cx="9144000" cy="271271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0475" y="4286446"/>
            <a:ext cx="6400800" cy="1066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 der Präsentation</a:t>
            </a:r>
            <a:br>
              <a:rPr lang="de-DE" dirty="0" smtClean="0"/>
            </a:br>
            <a:r>
              <a:rPr lang="de-DE" dirty="0" smtClean="0"/>
              <a:t>Optional: Zeile 2</a:t>
            </a:r>
            <a:endParaRPr lang="de-DE" dirty="0"/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>
          <a:xfrm>
            <a:off x="688975" y="4345249"/>
            <a:ext cx="7278687" cy="8575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71" y="5846549"/>
            <a:ext cx="2642280" cy="6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56"/>
            <a:ext cx="9144000" cy="522182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505800"/>
            <a:ext cx="6096000" cy="83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Das ist eine Überschrift in 25 Pt.</a:t>
            </a:r>
            <a:br>
              <a:rPr lang="de-DE" dirty="0" smtClean="0"/>
            </a:br>
            <a:r>
              <a:rPr lang="de-DE" dirty="0" smtClean="0"/>
              <a:t>Das ist eine optionale </a:t>
            </a:r>
            <a:r>
              <a:rPr lang="de-DE" dirty="0" err="1" smtClean="0"/>
              <a:t>Subline</a:t>
            </a:r>
            <a:r>
              <a:rPr lang="de-DE" dirty="0" smtClean="0"/>
              <a:t> in 25 Pt.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5941" y="62560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Beauftragte für Chancengleichheit am Arbeitsmarkt Katrin Jungclaus und Ulrike Langer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261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33B7F8E-26EE-7445-9BEA-B503D85405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685384"/>
            <a:ext cx="8229600" cy="44407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36575" indent="-268288">
              <a:lnSpc>
                <a:spcPct val="150000"/>
              </a:lnSpc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502229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20" y="0"/>
            <a:ext cx="2642280" cy="6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56"/>
            <a:ext cx="9144000" cy="522182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85385"/>
            <a:ext cx="4041775" cy="420887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505800"/>
            <a:ext cx="6096000" cy="83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Das ist eine Überschrift in 25 Pt.</a:t>
            </a:r>
            <a:br>
              <a:rPr lang="de-DE" dirty="0" smtClean="0"/>
            </a:br>
            <a:r>
              <a:rPr lang="de-DE" dirty="0" smtClean="0"/>
              <a:t>Das ist eine optionale </a:t>
            </a:r>
            <a:r>
              <a:rPr lang="de-DE" dirty="0" err="1" smtClean="0"/>
              <a:t>Subline</a:t>
            </a:r>
            <a:r>
              <a:rPr lang="de-DE" dirty="0" smtClean="0"/>
              <a:t> in 25 Pt.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5941" y="62560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Beauftragte für Chancengleichheit am Arbeitsmarkt Katrin Jungclaus und Ulrike Langer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61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33B7F8E-26EE-7445-9BEA-B503D85405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1685385"/>
            <a:ext cx="4060825" cy="4208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36575" indent="-268288">
              <a:lnSpc>
                <a:spcPct val="150000"/>
              </a:lnSpc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520715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20" y="0"/>
            <a:ext cx="2642280" cy="6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8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25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9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8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0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3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31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1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Beauftragte für Chancengleichheit am Arbeitsmarkt Katrin Jungclaus und Ulrike Langer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803A-9BF9-48AF-B04D-8D00D15437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6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65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mm-mach-mint.de/" TargetMode="External"/><Relationship Id="rId3" Type="http://schemas.openxmlformats.org/officeDocument/2006/relationships/hyperlink" Target="http://www.familien-wegweiser.de/" TargetMode="External"/><Relationship Id="rId7" Type="http://schemas.openxmlformats.org/officeDocument/2006/relationships/hyperlink" Target="http://www.dasbringtmichweiter.de/" TargetMode="External"/><Relationship Id="rId2" Type="http://schemas.openxmlformats.org/officeDocument/2006/relationships/hyperlink" Target="http://www.jobstarter.d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mbf.de/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://www.bibb.de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www.netzwerk-teilzeitberufsausbildung.de/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eyerS032\AppData\Local\Microsoft\Windows\Temporary Internet Files\Content.IE5\70UR8E85\woman-4067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53" y="688616"/>
            <a:ext cx="2992957" cy="29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654" y="4286446"/>
            <a:ext cx="8207357" cy="1066429"/>
          </a:xfrm>
          <a:noFill/>
        </p:spPr>
        <p:txBody>
          <a:bodyPr>
            <a:normAutofit/>
          </a:bodyPr>
          <a:lstStyle/>
          <a:p>
            <a:r>
              <a:rPr lang="de-DE" sz="2200" dirty="0" smtClean="0"/>
              <a:t>Chancen bieten – Teilzeitberufsausbildung ermöglichen</a:t>
            </a:r>
          </a:p>
          <a:p>
            <a:r>
              <a:rPr lang="de-DE" sz="1400" dirty="0" smtClean="0"/>
              <a:t>Stand 19.11.2019</a:t>
            </a:r>
          </a:p>
          <a:p>
            <a:r>
              <a:rPr lang="de-DE" sz="1200" dirty="0" smtClean="0"/>
              <a:t>Achtung ab 1.1.2020 ändert sich das </a:t>
            </a:r>
            <a:r>
              <a:rPr lang="de-DE" sz="1200" dirty="0" smtClean="0"/>
              <a:t>Berufsbildungsgesetz</a:t>
            </a:r>
            <a:endParaRPr lang="de-DE" sz="12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53" y="5941085"/>
            <a:ext cx="1673212" cy="3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31357" y="5683329"/>
            <a:ext cx="2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Katrin Jungclaus und Ulrike Langer</a:t>
            </a:r>
          </a:p>
          <a:p>
            <a:pPr algn="ctr"/>
            <a:r>
              <a:rPr lang="de-DE" sz="1200" dirty="0" smtClean="0"/>
              <a:t>Beauftragte für </a:t>
            </a:r>
            <a:r>
              <a:rPr lang="de-DE" sz="1100" dirty="0" smtClean="0"/>
              <a:t>Chanc</a:t>
            </a:r>
            <a:r>
              <a:rPr lang="de-DE" sz="1200" dirty="0" smtClean="0"/>
              <a:t>engleichheit am Arbeitsmarkt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11" y="5809074"/>
            <a:ext cx="1792340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yerS032\AppData\Local\Microsoft\Windows\Temporary Internet Files\Content.IE5\5GPOI258\family-1153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70" y="2539014"/>
            <a:ext cx="3043929" cy="17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3690"/>
            <a:ext cx="6858000" cy="52701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Teilzeit-Ausbildung fördern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029200" y="6256017"/>
            <a:ext cx="3657600" cy="370507"/>
          </a:xfrm>
        </p:spPr>
        <p:txBody>
          <a:bodyPr/>
          <a:lstStyle/>
          <a:p>
            <a:fld id="{833B7F8E-26EE-7445-9BEA-B503D85405A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smtClean="0"/>
              <a:t>Beauftragte für Chancengleichheit am Arbeitsmarkt Katrin Jungclaus und Ulrike Langer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6090"/>
            <a:ext cx="8109750" cy="440832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b="1" u="sng" dirty="0" smtClean="0"/>
              <a:t>Zuschuss zur betrieblichen Ausbildung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     </a:t>
            </a:r>
            <a:r>
              <a:rPr lang="de-DE" sz="1200" b="1" dirty="0" smtClean="0"/>
              <a:t> </a:t>
            </a:r>
            <a:r>
              <a:rPr lang="de-DE" sz="1200" dirty="0" smtClean="0"/>
              <a:t>Der Betrieb erhält vom Jobcenter im Stade unter bestimmten Voraussetzungen einen Zuschuss von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 smtClean="0"/>
              <a:t>       3.500 Euro in zwei Raten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 smtClean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b="1" u="sng" dirty="0" smtClean="0"/>
              <a:t>Vermittlungsbudget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      </a:t>
            </a:r>
            <a:r>
              <a:rPr lang="de-DE" sz="1200" dirty="0" smtClean="0"/>
              <a:t>neben üblicher Förderung wie Bewerbungskosten, Reisekosten usw. können ggf. </a:t>
            </a:r>
            <a:endParaRPr lang="de-DE" sz="1200" strike="sngStrike" dirty="0" smtClean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1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              				 Führerschein und Pkw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 smtClean="0"/>
              <a:t>       gefördert werden.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Vor der Ausbildung: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Maßnahmen bei einem Arbeitgeber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Maßnahmen bei einem Träger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Einstiegsqualifizierung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Förderung der beruflichen Weiterbildung (Vermittlung Grundkenntnisse, Mathe, Deutsch…)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 smtClean="0"/>
              <a:t>Während der Ausbildung: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ausbildungsbegleitende bzw. umschulungsbegleitende Hilfen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b="1" dirty="0" smtClean="0"/>
              <a:t>assistierte Ausbildung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6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7925"/>
            <a:ext cx="2755631" cy="6157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19091" y="3240350"/>
            <a:ext cx="7581530" cy="2414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1962"/>
            <a:ext cx="6858000" cy="835104"/>
          </a:xfrm>
        </p:spPr>
        <p:txBody>
          <a:bodyPr>
            <a:normAutofit/>
          </a:bodyPr>
          <a:lstStyle/>
          <a:p>
            <a:r>
              <a:rPr lang="de-DE" dirty="0"/>
              <a:t>B</a:t>
            </a:r>
            <a:r>
              <a:rPr lang="de-DE" dirty="0" smtClean="0"/>
              <a:t>etriebliche Umschulung in Teilzeit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157" y="1428309"/>
            <a:ext cx="8229600" cy="43296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gleiche Bestimmungen wie bei einer Umschulung in Vollzeit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Umschulung wird auf 2/3 der Ausbildungsdauer verkürzt, die Einschränkung auf Teilzeit hat Auswirkungen auf die Umschulungsdauer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e</a:t>
            </a:r>
            <a:r>
              <a:rPr lang="de-DE" sz="1400" dirty="0" smtClean="0"/>
              <a:t>ine Umschulung ist gegenüber einer Erstausbildung nachrangig</a:t>
            </a:r>
          </a:p>
          <a:p>
            <a:endParaRPr lang="de-DE" sz="1400" dirty="0" smtClean="0"/>
          </a:p>
          <a:p>
            <a:r>
              <a:rPr lang="de-DE" sz="1400" dirty="0" smtClean="0"/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HIERZU </a:t>
            </a: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BEISPIEL: 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	Ausbildungsdauer </a:t>
            </a:r>
            <a:r>
              <a:rPr lang="de-DE" sz="1400" dirty="0"/>
              <a:t>3 Jahre (36 Monate) 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	Umschulung </a:t>
            </a:r>
            <a:r>
              <a:rPr lang="de-DE" sz="1400" dirty="0"/>
              <a:t>in Vollzeit 40 Stunden wöchentlich = max. Dauer 24 Monate 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	Umschulung </a:t>
            </a:r>
            <a:r>
              <a:rPr lang="de-DE" sz="1400" dirty="0"/>
              <a:t>in Teilzeit 25 Stunden wöchentlich = max. Dauer 38,4 Monate 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	→ </a:t>
            </a:r>
            <a:r>
              <a:rPr lang="de-DE" sz="1400" dirty="0"/>
              <a:t>Berechnung: 40 (Std.) : 25 (Std.) x 24 (Monate) = 38,4 Monate 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	Die </a:t>
            </a:r>
            <a:r>
              <a:rPr lang="de-DE" sz="1400" dirty="0"/>
              <a:t>Teilzeitumschulung kann demnach längstens um 14,4 auf 38,4 Monate verlängert werden. </a:t>
            </a:r>
            <a:endParaRPr lang="de-DE" sz="1400" dirty="0" smtClean="0"/>
          </a:p>
          <a:p>
            <a:pPr>
              <a:lnSpc>
                <a:spcPct val="100000"/>
              </a:lnSpc>
            </a:pPr>
            <a:r>
              <a:rPr lang="de-DE" sz="1400" dirty="0"/>
              <a:t>	</a:t>
            </a:r>
            <a:r>
              <a:rPr lang="de-DE" sz="1400" dirty="0" smtClean="0"/>
              <a:t>In der </a:t>
            </a:r>
            <a:r>
              <a:rPr lang="de-DE" sz="1400" dirty="0"/>
              <a:t>Regel liegt die max. Dauer bei 36 Monaten. </a:t>
            </a:r>
          </a:p>
          <a:p>
            <a:pPr>
              <a:lnSpc>
                <a:spcPct val="100000"/>
              </a:lnSpc>
            </a:pPr>
            <a:r>
              <a:rPr lang="de-DE" sz="1400" b="1" dirty="0" smtClean="0"/>
              <a:t>	Zu </a:t>
            </a:r>
            <a:r>
              <a:rPr lang="de-DE" sz="1400" b="1" dirty="0"/>
              <a:t>beachten: Es ist immer die nach dem BBiG zuständige Stelle zu beteiligen. Auch ist </a:t>
            </a:r>
            <a:r>
              <a:rPr lang="de-DE" sz="1400" b="1" dirty="0" smtClean="0"/>
              <a:t>	die </a:t>
            </a:r>
            <a:r>
              <a:rPr lang="de-DE" sz="1400" b="1" dirty="0"/>
              <a:t>tatsächliche Förderdauer auf die Prüfungstermine abzustimmen. </a:t>
            </a:r>
            <a:endParaRPr lang="de-DE" sz="1400" dirty="0" smtClean="0"/>
          </a:p>
          <a:p>
            <a:endParaRPr lang="de-DE" sz="14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157" y="259042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9241"/>
            <a:ext cx="6858000" cy="570403"/>
          </a:xfrm>
        </p:spPr>
        <p:txBody>
          <a:bodyPr>
            <a:normAutofit/>
          </a:bodyPr>
          <a:lstStyle/>
          <a:p>
            <a:r>
              <a:rPr lang="de-DE" dirty="0" smtClean="0"/>
              <a:t>Hilfreiche Links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157" y="1579230"/>
            <a:ext cx="8229600" cy="4329653"/>
          </a:xfrm>
        </p:spPr>
        <p:txBody>
          <a:bodyPr>
            <a:normAutofit/>
          </a:bodyPr>
          <a:lstStyle/>
          <a:p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www.baintranet.de/001/001/001/Seiten/SGB-2-Aktionsfelder-Teilzeitausbildung.aspx</a:t>
            </a:r>
          </a:p>
          <a:p>
            <a:r>
              <a:rPr lang="de-DE" sz="1400" dirty="0" smtClean="0">
                <a:hlinkClick r:id="rId2"/>
              </a:rPr>
              <a:t>www.arbeitsagentur.de</a:t>
            </a:r>
            <a:endParaRPr lang="de-DE" sz="1400" dirty="0">
              <a:hlinkClick r:id="rId2"/>
            </a:endParaRPr>
          </a:p>
          <a:p>
            <a:r>
              <a:rPr lang="de-DE" sz="1400" dirty="0" smtClean="0">
                <a:hlinkClick r:id="rId2"/>
              </a:rPr>
              <a:t>www.jobstarter.de</a:t>
            </a:r>
            <a:endParaRPr lang="de-DE" sz="1400" dirty="0" smtClean="0"/>
          </a:p>
          <a:p>
            <a:r>
              <a:rPr lang="de-DE" sz="1400" dirty="0" smtClean="0">
                <a:hlinkClick r:id="rId3"/>
              </a:rPr>
              <a:t>www.familien-wegweiser.de</a:t>
            </a:r>
            <a:endParaRPr lang="de-DE" sz="1400" dirty="0" smtClean="0"/>
          </a:p>
          <a:p>
            <a:r>
              <a:rPr lang="de-DE" sz="1400" dirty="0" smtClean="0">
                <a:hlinkClick r:id="rId4"/>
              </a:rPr>
              <a:t>www.netzwerk-teilzeitberufsausbildung.de</a:t>
            </a:r>
            <a:endParaRPr lang="de-DE" sz="1400" dirty="0" smtClean="0"/>
          </a:p>
          <a:p>
            <a:r>
              <a:rPr lang="de-DE" sz="1400" dirty="0" smtClean="0">
                <a:hlinkClick r:id="rId5"/>
              </a:rPr>
              <a:t>www.bibb.de</a:t>
            </a:r>
            <a:endParaRPr lang="de-DE" sz="1400" dirty="0" smtClean="0"/>
          </a:p>
          <a:p>
            <a:r>
              <a:rPr lang="de-DE" sz="1400" dirty="0" smtClean="0">
                <a:hlinkClick r:id="rId6"/>
              </a:rPr>
              <a:t>www.bmbf.de</a:t>
            </a:r>
            <a:endParaRPr lang="de-DE" sz="1400" dirty="0" smtClean="0"/>
          </a:p>
          <a:p>
            <a:r>
              <a:rPr lang="de-DE" sz="1400" dirty="0" smtClean="0">
                <a:hlinkClick r:id="rId7"/>
              </a:rPr>
              <a:t>www.dasbringtmichweiter.de</a:t>
            </a:r>
            <a:endParaRPr lang="de-DE" sz="1400" dirty="0" smtClean="0"/>
          </a:p>
          <a:p>
            <a:r>
              <a:rPr lang="de-DE" sz="1400" dirty="0" smtClean="0">
                <a:hlinkClick r:id="rId8"/>
              </a:rPr>
              <a:t>www.komm-mach-mint.de</a:t>
            </a:r>
            <a:endParaRPr lang="de-DE" sz="1400" dirty="0" smtClean="0"/>
          </a:p>
          <a:p>
            <a:r>
              <a:rPr lang="de-DE" sz="1400" smtClean="0"/>
              <a:t>…</a:t>
            </a:r>
            <a:endParaRPr lang="de-DE" sz="1400" dirty="0" smtClean="0"/>
          </a:p>
          <a:p>
            <a:endParaRPr lang="de-DE" sz="1400" dirty="0" smtClean="0"/>
          </a:p>
        </p:txBody>
      </p:sp>
      <p:pic>
        <p:nvPicPr>
          <p:cNvPr id="7170" name="Picture 2" descr="C:\Users\MeyerS032\AppData\Local\Microsoft\Windows\Temporary Internet Files\Content.IE5\5GPOI258\womens-power-45487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13" y="2272682"/>
            <a:ext cx="4251984" cy="32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157" y="26419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eyerS032\AppData\Local\Microsoft\Windows\Temporary Internet Files\Content.IE5\70UR8E85\baby-84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0" y="2784627"/>
            <a:ext cx="3599898" cy="23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9435"/>
            <a:ext cx="3049571" cy="60331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18549"/>
            <a:ext cx="8229600" cy="432965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berechtigtes Interesse (z.B. Kindererziehung/Pflege)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gefestigter Ausbildungswunsch/-beruf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Motivation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Durchhaltevermögen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Kinderbetreuung (Berufsschulunterricht in Vollzeit!)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Unterstützung durch Familie/Freunde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6755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253559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Jungclaus und Ulrike Langer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74" y="258248"/>
            <a:ext cx="292978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yerS032\AppData\Local\Microsoft\Windows\Temporary Internet Files\Content.IE5\5GPOI258\light-bulb-1002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08" y="1179906"/>
            <a:ext cx="1528184" cy="18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188" y="1046374"/>
            <a:ext cx="6096000" cy="64122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Teilzeitausbildung (TZ) – wie geht das?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253559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09671"/>
            <a:ext cx="8229600" cy="432965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anerkannter Ausbildungsberuf (betriebliche Ausbildung)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reduzierte Arbeitszeit zwischen 20 und 30 Wochenstunden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Berufsschulunterricht in Vollzeit </a:t>
            </a:r>
            <a:r>
              <a:rPr lang="de-DE" sz="1600" dirty="0"/>
              <a:t>(wird anteilig auf Wochenarbeitszeit </a:t>
            </a:r>
          </a:p>
          <a:p>
            <a:r>
              <a:rPr lang="de-DE" sz="1600" dirty="0"/>
              <a:t>     angerechnet)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Ausbildungsvertrag mit TZ-Vereinbarung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g</a:t>
            </a:r>
            <a:r>
              <a:rPr lang="de-DE" sz="1600" dirty="0" smtClean="0"/>
              <a:t>emeinsamer Antrag von Azubi &amp; Ausbildungsbetrieb, es besteht kein Rechtsanspruch auf TZ –Ausbildung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Genehmigung durch die zuständige Kammer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Urlaubsanspruch entsprechend den Regelungen des Bundesurlaubsgesetzes bzw. nach Tarif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0805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16" y="312298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3526"/>
            <a:ext cx="6096000" cy="626476"/>
          </a:xfrm>
        </p:spPr>
        <p:txBody>
          <a:bodyPr>
            <a:normAutofit/>
          </a:bodyPr>
          <a:lstStyle/>
          <a:p>
            <a:r>
              <a:rPr lang="de-DE" sz="3000" dirty="0" smtClean="0"/>
              <a:t>Zwei Varianten:</a:t>
            </a:r>
            <a:endParaRPr lang="de-DE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404479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85384"/>
            <a:ext cx="8229600" cy="4329653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TZ-Ausbildung ohne Verlängerung der Ausbildungszeit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Arbeitszeit zwischen 25 und 30 Wochenstunden</a:t>
            </a:r>
          </a:p>
          <a:p>
            <a:endParaRPr lang="de-DE" dirty="0"/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TZ-Ausbildung mit Verlängerung der Ausbildungszeit</a:t>
            </a:r>
            <a:r>
              <a:rPr lang="de-DE" dirty="0" smtClean="0"/>
              <a:t> um meistens ein Jahr: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Arbeitszeit beträgt einschließlich des Berufsschulunterrichts mindestens 20 Wochenstunden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u="sng" dirty="0" smtClean="0"/>
              <a:t>Problem</a:t>
            </a:r>
            <a:r>
              <a:rPr lang="de-DE" dirty="0" smtClean="0"/>
              <a:t>: Veränderungen im Ablauf des Berufsschulunterrichts und bei den Prüfungen!</a:t>
            </a:r>
          </a:p>
        </p:txBody>
      </p:sp>
      <p:pic>
        <p:nvPicPr>
          <p:cNvPr id="4098" name="Picture 2" descr="C:\Users\MeyerS032\AppData\Local\Microsoft\Windows\Temporary Internet Files\Content.IE5\5GPOI258\learn-415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851">
            <a:off x="6572463" y="1223503"/>
            <a:ext cx="2243709" cy="15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954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35" y="321036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3526"/>
            <a:ext cx="6096000" cy="54903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Berufsschulunterricht</a:t>
            </a:r>
            <a:endParaRPr lang="de-DE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404479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1037"/>
          </a:xfrm>
        </p:spPr>
        <p:txBody>
          <a:bodyPr/>
          <a:lstStyle/>
          <a:p>
            <a:r>
              <a:rPr lang="de-DE" dirty="0" smtClean="0"/>
              <a:t>Der Berufsschulunterricht findet in der Regel </a:t>
            </a:r>
            <a:r>
              <a:rPr lang="de-DE" i="1" u="sng" dirty="0" smtClean="0"/>
              <a:t>nicht</a:t>
            </a:r>
            <a:r>
              <a:rPr lang="de-DE" dirty="0" smtClean="0"/>
              <a:t> in Teilzeit statt. Lediglich extra eingerichtete Teilzeitklassen – z.B. bei der Ausbildung Altenpflege bieten diese Möglichkeit.</a:t>
            </a:r>
          </a:p>
          <a:p>
            <a:r>
              <a:rPr lang="de-DE" dirty="0" smtClean="0"/>
              <a:t>Teilzeit-Azubis müssen daher am (Vollzeit-) Unterricht zusammen mit den (Vollzeit-) Azubis teilnehmen. </a:t>
            </a:r>
            <a:endParaRPr lang="de-DE" dirty="0"/>
          </a:p>
          <a:p>
            <a:r>
              <a:rPr lang="de-DE" dirty="0" smtClean="0"/>
              <a:t>Der Berufsschultag wird allerdings nicht als Vollzeit-Tag gewertet, sondern mit 1/5 der wöchentlichen Arbeitszeit berücksichtigt:</a:t>
            </a:r>
            <a:endParaRPr lang="de-DE" dirty="0"/>
          </a:p>
          <a:p>
            <a:r>
              <a:rPr lang="de-DE" i="1" u="sng" dirty="0" smtClean="0"/>
              <a:t>Beispiel:</a:t>
            </a:r>
          </a:p>
          <a:p>
            <a:r>
              <a:rPr lang="de-DE" i="1" dirty="0" smtClean="0"/>
              <a:t>30 Std : </a:t>
            </a:r>
            <a:r>
              <a:rPr lang="de-DE" i="1" dirty="0"/>
              <a:t>5 Arbeitstage = </a:t>
            </a:r>
            <a:r>
              <a:rPr lang="de-DE" i="1" dirty="0" smtClean="0"/>
              <a:t>6 Std </a:t>
            </a:r>
            <a:r>
              <a:rPr lang="de-DE" i="1" dirty="0"/>
              <a:t>pro </a:t>
            </a:r>
            <a:r>
              <a:rPr lang="de-DE" i="1" dirty="0" smtClean="0"/>
              <a:t>(Berufsschul-)Tag</a:t>
            </a:r>
            <a:endParaRPr lang="de-DE" i="1" dirty="0"/>
          </a:p>
          <a:p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905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">
            <a:off x="6295342" y="4412086"/>
            <a:ext cx="2408097" cy="15425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16" y="200546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895" y="763571"/>
            <a:ext cx="7979790" cy="80692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Gründe für die Teilzeitausbildung</a:t>
            </a:r>
            <a:br>
              <a:rPr lang="de-DE" dirty="0" smtClean="0"/>
            </a:br>
            <a:r>
              <a:rPr lang="de-DE" sz="2200" dirty="0" smtClean="0"/>
              <a:t>Vorteile für den Arbeitgeber - 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95602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178" y="1642744"/>
            <a:ext cx="8229600" cy="43296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Sicherung des Fachkräftebedarfs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Familienfreundlichkeit als klarer Imagegewinn, Vorbildfunktion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Besetzung vakanter Ausbildungsstellen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finanzielle Entlastung durch geringere monatliche Vergütung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Betriebsbindung durch Loyalität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Fehlzeiten von TZ-Auszubildenden sind nicht höher als bei Vollzeitauszubildenden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Gewinnung von Auszubildenden mit hoher Sozialkompetenz, Zuverlässigkeit, Verantwortungsbewusstsein, Zeitmanagement, Organisationsgeschick und hoher Motivation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b</a:t>
            </a:r>
            <a:r>
              <a:rPr lang="de-DE" sz="1600" dirty="0" smtClean="0"/>
              <a:t>estehende Ausbildungsverhältnisse können bei Schwangerschaften oder Pflege von Angehörigen in TZ-Ausbildung umgewandelt werden </a:t>
            </a:r>
            <a:endParaRPr lang="de-DE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842"/>
            <a:ext cx="2755900" cy="6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16" y="162000"/>
            <a:ext cx="3214688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767" y="1357393"/>
            <a:ext cx="6096000" cy="405289"/>
          </a:xfrm>
        </p:spPr>
        <p:txBody>
          <a:bodyPr>
            <a:normAutofit fontScale="90000"/>
          </a:bodyPr>
          <a:lstStyle/>
          <a:p>
            <a:r>
              <a:rPr lang="de-DE" dirty="0"/>
              <a:t>Gründe für die Teilzeitausbildung</a:t>
            </a:r>
            <a:br>
              <a:rPr lang="de-DE" dirty="0"/>
            </a:br>
            <a:r>
              <a:rPr lang="de-DE" sz="2200" dirty="0"/>
              <a:t>Vorteile für den </a:t>
            </a:r>
            <a:r>
              <a:rPr lang="de-DE" sz="2200" dirty="0" smtClean="0"/>
              <a:t>Arbeitnehmer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0652" y="1685384"/>
            <a:ext cx="5686147" cy="432965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Familie und Ausbildung können besser vereinbart werden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es wird keine wertvolle Zeit verloren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persönliche, berufliche und finanzielle Perspektive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Vorbildfunktion für die Kinder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gesellschaftliche Anerkennung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bestehende Ausbildungsverhältnisse können bei Schwangerschaften oder Pflege von Angehörigen in TZ-Ausbildung umgewandelt </a:t>
            </a:r>
            <a:r>
              <a:rPr lang="de-DE" sz="1600" dirty="0" smtClean="0"/>
              <a:t>werden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6" y="2210540"/>
            <a:ext cx="1811384" cy="24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58" y="26419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7685"/>
            <a:ext cx="6096000" cy="894553"/>
          </a:xfrm>
        </p:spPr>
        <p:txBody>
          <a:bodyPr>
            <a:normAutofit/>
          </a:bodyPr>
          <a:lstStyle/>
          <a:p>
            <a:r>
              <a:rPr lang="de-DE" dirty="0" smtClean="0"/>
              <a:t>Gründe für die Teilzeitausbildung</a:t>
            </a:r>
            <a:br>
              <a:rPr lang="de-DE" dirty="0" smtClean="0"/>
            </a:br>
            <a:r>
              <a:rPr lang="de-DE" sz="2200" dirty="0" smtClean="0"/>
              <a:t>- Vorteile für die Gesellschaft - 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</a:t>
            </a:r>
            <a:r>
              <a:rPr lang="de-DE" dirty="0"/>
              <a:t>Jungclaus </a:t>
            </a:r>
            <a:r>
              <a:rPr lang="de-DE" dirty="0" smtClean="0"/>
              <a:t>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7080"/>
            <a:ext cx="8229600" cy="415795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Verringerung der Jugendarbeitslosigkeit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Vermeidung von Langzeitarbeitslosigkeit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Entlastung der Sozialkassen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positive Auswirkungen für eine gesunde Gesellschaft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Zeichen setzen – Vorbild für andere Betriebe</a:t>
            </a:r>
          </a:p>
          <a:p>
            <a:r>
              <a:rPr lang="de-DE" sz="1600" dirty="0" smtClean="0"/>
              <a:t>     und für die Gesellschaft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Reduzierung von Kinderarmut und Vermeidung von generationen-</a:t>
            </a:r>
          </a:p>
          <a:p>
            <a:r>
              <a:rPr lang="de-DE" sz="1600" dirty="0" smtClean="0"/>
              <a:t>     übergreifender Armut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Vereinbarkeit von Familie und Beruf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Investition in die Zukunft von mindestens zwei Menschen</a:t>
            </a:r>
          </a:p>
        </p:txBody>
      </p:sp>
      <p:pic>
        <p:nvPicPr>
          <p:cNvPr id="3074" name="Picture 2" descr="C:\Users\MeyerS032\AppData\Local\Microsoft\Windows\Temporary Internet Files\Content.IE5\70UR8E85\hiking-1293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16" y="2060035"/>
            <a:ext cx="1881084" cy="28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58" y="26419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eyerS032\AppData\Local\Microsoft\Windows\Temporary Internet Files\Content.IE5\70UR8E85\euro-1130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24" y="3249990"/>
            <a:ext cx="3748869" cy="2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6192"/>
            <a:ext cx="6858000" cy="93375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Finanzierung – Sicherung des Lebensunterhalts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6333457" cy="365125"/>
          </a:xfrm>
        </p:spPr>
        <p:txBody>
          <a:bodyPr/>
          <a:lstStyle/>
          <a:p>
            <a:r>
              <a:rPr lang="de-DE" dirty="0" smtClean="0"/>
              <a:t>Beauftragte für Chancengleichheit am Arbeitsmarkt Katrin Jungclaus und Ulrike Langer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5361"/>
            <a:ext cx="8229600" cy="41296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Ausbildungsvergütung</a:t>
            </a:r>
          </a:p>
          <a:p>
            <a:r>
              <a:rPr lang="de-DE" sz="1400" b="1" dirty="0" smtClean="0"/>
              <a:t>      Achtung: </a:t>
            </a:r>
            <a:r>
              <a:rPr lang="de-DE" sz="1400" dirty="0" smtClean="0"/>
              <a:t>reduzierte wöchentliche Arbeitszeit kann Vergütung verringern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Berufsausbildungsbeihilfe </a:t>
            </a:r>
            <a:r>
              <a:rPr lang="de-DE" sz="1400" dirty="0" smtClean="0"/>
              <a:t>(wichtig! Antrag muss unverzüglich gestellt werden)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Kindergeld/Kinderzuschlag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Unterhalt/Unterhaltsvorschuss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Elterngeld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Wohngeld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Leistungen aus dem Bildungs- und Teilhabepaket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/>
              <a:t>ALGII </a:t>
            </a:r>
          </a:p>
          <a:p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58" y="264193"/>
            <a:ext cx="2755900" cy="61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3" y="264193"/>
            <a:ext cx="29297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netRollenTaxHTField0 xmlns="4f6d7c73-cde9-438e-9b84-98009bd41878">
      <Terms xmlns="http://schemas.microsoft.com/office/infopath/2007/PartnerControls"/>
    </IntranetRollenTaxHTField0>
    <Kurzbeschreibung xmlns="4f6d7c73-cde9-438e-9b84-98009bd41878">PPT-Master blau</Kurzbeschreibung>
    <FederfuehrendesAktenzeichenTaxHTField0 xmlns="4f6d7c73-cde9-438e-9b84-98009bd418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1306-Marketing-Allgemeines</TermName>
          <TermId xmlns="http://schemas.microsoft.com/office/infopath/2007/PartnerControls">0e13ae99-b010-49d9-a4ae-7bfe4a15dd6b</TermId>
        </TermInfo>
      </Terms>
    </FederfuehrendesAktenzeichenTaxHTField0>
    <KeineIndizierung xmlns="4f6d7c73-cde9-438e-9b84-98009bd41878">false</KeineIndizierung>
    <ZeigeAufStartseite xmlns="4f6d7c73-cde9-438e-9b84-98009bd41878">false</ZeigeAufStartseite>
    <Archivierungswuerdig xmlns="4f6d7c73-cde9-438e-9b84-98009bd41878">false</Archivierungswuerdig>
    <PublishingStartDate xmlns="http://schemas.microsoft.com/sharepoint/v3" xsi:nil="true"/>
    <VeroeffentlichungAktuelles xmlns="4f6d7c73-cde9-438e-9b84-98009bd41878">false</VeroeffentlichungAktuelles>
    <Archiviert xmlns="4f6d7c73-cde9-438e-9b84-98009bd41878">false</Archiviert>
    <FachlicheZustaendigkeit xmlns="4f6d7c73-cde9-438e-9b84-98009bd41878">
      <UserInfo>
        <DisplayName/>
        <AccountId xsi:nil="true"/>
        <AccountType/>
      </UserInfo>
    </FachlicheZustaendigkeit>
    <Zustaendigkeiten xmlns="4f6d7c73-cde9-438e-9b84-98009bd41878">
      <UserInfo>
        <DisplayName>_BA-Zentrale-PM-Marketing</DisplayName>
        <AccountId>574</AccountId>
        <AccountType/>
      </UserInfo>
    </Zustaendigkeiten>
    <TaxCatchAll xmlns="0a18449a-dd66-4b12-9adb-0df4fc2a71f6">
      <Value>491</Value>
      <Value>1237</Value>
    </TaxCatchAll>
    <MitfuehrendeAktenzeichenTaxHTField0 xmlns="4f6d7c73-cde9-438e-9b84-98009bd41878">
      <Terms xmlns="http://schemas.microsoft.com/office/infopath/2007/PartnerControls"/>
    </MitfuehrendeAktenzeichenTaxHTField0>
    <Stand xmlns="4f6d7c73-cde9-438e-9b84-98009bd41878">2014-05-14T22:00:00+00:00</Stand>
    <SchlagwortTaxHTField0 xmlns="4f6d7c73-cde9-438e-9b84-98009bd41878">
      <Terms xmlns="http://schemas.microsoft.com/office/infopath/2007/PartnerControls"/>
    </SchlagwortTaxHTField0>
    <RaeumlicherGeltungsbereichTaxHTField0 xmlns="4f6d7c73-cde9-438e-9b84-98009bd418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zentral</TermName>
          <TermId xmlns="http://schemas.microsoft.com/office/infopath/2007/PartnerControls">b40d445c-72b9-4f7a-ad06-ed34ad857622</TermId>
        </TermInfo>
      </Terms>
    </RaeumlicherGeltungsbereichTaxHTField0>
    <AktuellesBis xmlns="4f6d7c73-cde9-438e-9b84-98009bd41878" xsi:nil="true"/>
    <BAGueltigBis xmlns="4f6d7c73-cde9-438e-9b84-98009bd41878">2016-05-13T22:00:00+00:00</BAGueltigBis>
    <_dlc_ExpireDateSaved xmlns="http://schemas.microsoft.com/sharepoint/v3" xsi:nil="true"/>
    <_dlc_ExpireDate xmlns="http://schemas.microsoft.com/sharepoint/v3">2016-02-13T23:00:00+00:00</_dlc_Expire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 Generische Publikation" ma:contentTypeID="0x0101001CF96C0210194FB2B5E0D8BCB7BAF92300E4FC6F7B5743FB48B665E66EC507BC99" ma:contentTypeVersion="8" ma:contentTypeDescription="Inhaltstyp für Generische Publikationen" ma:contentTypeScope="" ma:versionID="5e91d3394054c8233cd016609881ba20">
  <xsd:schema xmlns:xsd="http://www.w3.org/2001/XMLSchema" xmlns:xs="http://www.w3.org/2001/XMLSchema" xmlns:p="http://schemas.microsoft.com/office/2006/metadata/properties" xmlns:ns1="4f6d7c73-cde9-438e-9b84-98009bd41878" xmlns:ns2="0a18449a-dd66-4b12-9adb-0df4fc2a71f6" xmlns:ns3="http://schemas.microsoft.com/sharepoint/v3" targetNamespace="http://schemas.microsoft.com/office/2006/metadata/properties" ma:root="true" ma:fieldsID="e43797c449a8a7b26a4653d6431bd694" ns1:_="" ns2:_="" ns3:_="">
    <xsd:import namespace="4f6d7c73-cde9-438e-9b84-98009bd41878"/>
    <xsd:import namespace="0a18449a-dd66-4b12-9adb-0df4fc2a71f6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FederfuehrendesAktenzeichenTaxHTField0" minOccurs="0"/>
                <xsd:element ref="ns1:MitfuehrendeAktenzeichenTaxHTField0" minOccurs="0"/>
                <xsd:element ref="ns1:RaeumlicherGeltungsbereichTaxHTField0" minOccurs="0"/>
                <xsd:element ref="ns1:SchlagwortTaxHTField0" minOccurs="0"/>
                <xsd:element ref="ns1:IntranetRollenTaxHTField0" minOccurs="0"/>
                <xsd:element ref="ns2:TaxCatchAll" minOccurs="0"/>
                <xsd:element ref="ns2:TaxCatchAllLabel" minOccurs="0"/>
                <xsd:element ref="ns1:Kurzbeschreibung" minOccurs="0"/>
                <xsd:element ref="ns1:Stand"/>
                <xsd:element ref="ns1:Zustaendigkeiten"/>
                <xsd:element ref="ns1:FachlicheZustaendigkeit" minOccurs="0"/>
                <xsd:element ref="ns1:VeroeffentlichungAktuelles" minOccurs="0"/>
                <xsd:element ref="ns1:AktuellesBis" minOccurs="0"/>
                <xsd:element ref="ns1:Archivierungswuerdig" minOccurs="0"/>
                <xsd:element ref="ns1:KeineIndizierung" minOccurs="0"/>
                <xsd:element ref="ns1:ZeigeAufStartseite" minOccurs="0"/>
                <xsd:element ref="ns3:PublishingStartDate" minOccurs="0"/>
                <xsd:element ref="ns1:BAGueltigBis"/>
                <xsd:element ref="ns1:Archiviert" minOccurs="0"/>
                <xsd:element ref="ns3:_dlc_Exempt" minOccurs="0"/>
                <xsd:element ref="ns3:_dlc_ExpireDateSaved" minOccurs="0"/>
                <xsd:element ref="ns3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d7c73-cde9-438e-9b84-98009bd41878" elementFormDefault="qualified">
    <xsd:import namespace="http://schemas.microsoft.com/office/2006/documentManagement/types"/>
    <xsd:import namespace="http://schemas.microsoft.com/office/infopath/2007/PartnerControls"/>
    <xsd:element name="FederfuehrendesAktenzeichenTaxHTField0" ma:index="0" ma:taxonomy="true" ma:internalName="FederfuehrendesAktenzeichenTaxHTField0" ma:taxonomyFieldName="FederfuehrendesAktenzeichen" ma:displayName="Federführendes Aktenzeichen" ma:fieldId="{ccbd9873-a26d-4aba-b056-544b8cd7a879}" ma:sspId="6ce76478-e3d2-4498-b46a-8f9b639766fc" ma:termSetId="b5859a61-b9eb-4078-afb9-237dff82494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itfuehrendeAktenzeichenTaxHTField0" ma:index="1" nillable="true" ma:taxonomy="true" ma:internalName="MitfuehrendeAktenzeichenTaxHTField0" ma:taxonomyFieldName="MitfuehrendeAktenzeichen" ma:displayName="Mitführende Aktenzeichen" ma:fieldId="{49773114-de4b-4124-8f8f-b645b59bce9a}" ma:taxonomyMulti="true" ma:sspId="6ce76478-e3d2-4498-b46a-8f9b639766fc" ma:termSetId="b5859a61-b9eb-4078-afb9-237dff82494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aeumlicherGeltungsbereichTaxHTField0" ma:index="2" ma:taxonomy="true" ma:internalName="RaeumlicherGeltungsbereichTaxHTField0" ma:taxonomyFieldName="RaeumlicherGeltungsbereich" ma:displayName="Räumlicher Geltungsbereich" ma:fieldId="{766d42c2-25d4-4f71-8e03-77911716cd83}" ma:taxonomyMulti="true" ma:sspId="6ce76478-e3d2-4498-b46a-8f9b639766fc" ma:termSetId="42702e00-234e-4c4a-bc9e-4be9e7f4e0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chlagwortTaxHTField0" ma:index="3" nillable="true" ma:taxonomy="true" ma:internalName="SchlagwortTaxHTField0" ma:taxonomyFieldName="Schlagwort" ma:displayName="Schlagwörter" ma:fieldId="{6ea57f04-7750-452d-a113-6e8902740fdb}" ma:taxonomyMulti="true" ma:sspId="6ce76478-e3d2-4498-b46a-8f9b639766fc" ma:termSetId="c5d5c0da-04db-4942-bef1-f971808514c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ntranetRollenTaxHTField0" ma:index="4" nillable="true" ma:taxonomy="true" ma:internalName="IntranetRollenTaxHTField0" ma:taxonomyFieldName="IntranetRollen" ma:displayName="IntranetRollen" ma:fieldId="{25cf01f4-be06-4208-ba2e-f001021bde12}" ma:taxonomyMulti="true" ma:sspId="6ce76478-e3d2-4498-b46a-8f9b639766fc" ma:termSetId="c5c7f617-80f9-45b6-b4f4-7f47bc8d63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urzbeschreibung" ma:index="8" nillable="true" ma:displayName="Kurzbeschreibung" ma:internalName="Kurzbeschreibung">
      <xsd:simpleType>
        <xsd:restriction base="dms:Note">
          <xsd:maxLength value="600"/>
        </xsd:restriction>
      </xsd:simpleType>
    </xsd:element>
    <xsd:element name="Stand" ma:index="9" ma:displayName="Stand" ma:format="DateTime" ma:internalName="Stand">
      <xsd:simpleType>
        <xsd:restriction base="dms:DateTime"/>
      </xsd:simpleType>
    </xsd:element>
    <xsd:element name="Zustaendigkeiten" ma:index="11" ma:displayName="Zuständigkeiten" ma:list="UserInfo" ma:internalName="Zustaendigkeite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achlicheZustaendigkeit" ma:index="12" nillable="true" ma:displayName="Fachliche Zuständigkeit" ma:list="UserInfo" ma:internalName="FachlicheZustaendigkei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roeffentlichungAktuelles" ma:index="16" nillable="true" ma:displayName="Veröffentlichung Aktuelles" ma:default="False" ma:internalName="VeroeffentlichungAktuelles">
      <xsd:simpleType>
        <xsd:restriction base="dms:Boolean"/>
      </xsd:simpleType>
    </xsd:element>
    <xsd:element name="AktuellesBis" ma:index="17" nillable="true" ma:displayName="Aktuelles bis" ma:internalName="AktuellesBis">
      <xsd:simpleType>
        <xsd:restriction base="dms:DateTime"/>
      </xsd:simpleType>
    </xsd:element>
    <xsd:element name="Archivierungswuerdig" ma:index="18" nillable="true" ma:displayName="Archivierungswürdig" ma:default="False" ma:internalName="Archivierungswuerdig">
      <xsd:simpleType>
        <xsd:restriction base="dms:Boolean"/>
      </xsd:simpleType>
    </xsd:element>
    <xsd:element name="KeineIndizierung" ma:index="19" nillable="true" ma:displayName="Keine Indizierung" ma:default="False" ma:internalName="KeineIndizierung">
      <xsd:simpleType>
        <xsd:restriction base="dms:Boolean"/>
      </xsd:simpleType>
    </xsd:element>
    <xsd:element name="ZeigeAufStartseite" ma:index="20" nillable="true" ma:displayName="Auf Startseite Anzeigen" ma:default="False" ma:internalName="ZeigeAufStartseite">
      <xsd:simpleType>
        <xsd:restriction base="dms:Boolean"/>
      </xsd:simpleType>
    </xsd:element>
    <xsd:element name="BAGueltigBis" ma:index="22" ma:displayName="Gültig bis" ma:format="DateOnly" ma:internalName="BAGueltigBis">
      <xsd:simpleType>
        <xsd:restriction base="dms:DateTime"/>
      </xsd:simpleType>
    </xsd:element>
    <xsd:element name="Archiviert" ma:index="24" nillable="true" ma:displayName="Archiviert" ma:default="False" ma:hidden="true" ma:internalName="Archivier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8449a-dd66-4b12-9adb-0df4fc2a71f6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iespalte &quot;Alle abfangen&quot;" ma:description="" ma:hidden="true" ma:list="{73ee3fca-cf15-41aa-adc8-0fb78ae76a97}" ma:internalName="TaxCatchAll" ma:showField="CatchAllData" ma:web="0a18449a-dd66-4b12-9adb-0df4fc2a7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iespalte &quot;Alle abfangen&quot;1" ma:description="" ma:hidden="true" ma:list="{73ee3fca-cf15-41aa-adc8-0fb78ae76a97}" ma:internalName="TaxCatchAllLabel" ma:readOnly="true" ma:showField="CatchAllDataLabel" ma:web="0a18449a-dd66-4b12-9adb-0df4fc2a7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1" nillable="true" ma:displayName="Gültig ab" ma:description="" ma:internalName="PublishingStartDate">
      <xsd:simpleType>
        <xsd:restriction base="dms:Unknown"/>
      </xsd:simpleType>
    </xsd:element>
    <xsd:element name="_dlc_Exempt" ma:index="25" nillable="true" ma:displayName="Von der Richtlinie ausgenommen" ma:hidden="true" ma:internalName="_dlc_Exempt" ma:readOnly="true">
      <xsd:simpleType>
        <xsd:restriction base="dms:Unknown"/>
      </xsd:simpleType>
    </xsd:element>
    <xsd:element name="_dlc_ExpireDateSaved" ma:index="26" nillable="true" ma:displayName="Ursprüngliches Ablaufdatum" ma:hidden="true" ma:internalName="_dlc_ExpireDateSaved" ma:readOnly="true">
      <xsd:simpleType>
        <xsd:restriction base="dms:DateTime"/>
      </xsd:simpleType>
    </xsd:element>
    <xsd:element name="_dlc_ExpireDate" ma:index="27" nillable="true" ma:displayName="Ablaufdatum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A6C74C97-CAE6-4E87-B2B0-7E66B14C2BF0" local="false">
  <p:Name>Wiedervorlage</p:Name>
  <p:Description/>
  <p:Statement/>
  <p:PolicyItems>
    <p:PolicyItem featureId="Microsoft.Office.RecordsManagement.PolicyFeatures.Expiration" staticId="0x0101001CF96C0210194FB2B5E0D8BCB7BAF923|793854149" UniqueId="f84e6935-5826-4fb9-b2de-692609c2cfa2">
      <p:Name>Retention</p:Name>
      <p:Description>Automatic scheduling of content for processing, and performing a retention action on content that has reached its due date.</p:Description>
      <p:CustomData>
        <Schedules nextStageId="4">
          <Schedule type="default">
            <stages>
              <data stageId="1">
                <formula id="Erste Wiedervorlage Ereignis"/>
                <action type="action" id="Erste Wiedervorlage Aktion"/>
              </data>
              <data stageId="2">
                <formula id="Archivierung Ereignis"/>
                <action type="action" id="Archivierung Aktion"/>
              </data>
              <data stageId="3">
                <formula id="Zweite Wiedervorlage Ereignis"/>
                <action type="action" id="Zweite Wiedervorlage Aktio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7214FB4-3658-4DA8-AE2F-499007F7128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72C739-5E44-4B3A-B7ED-9292BB77081C}">
  <ds:schemaRefs>
    <ds:schemaRef ds:uri="http://purl.org/dc/dcmitype/"/>
    <ds:schemaRef ds:uri="4f6d7c73-cde9-438e-9b84-98009bd41878"/>
    <ds:schemaRef ds:uri="http://schemas.microsoft.com/office/2006/metadata/properties"/>
    <ds:schemaRef ds:uri="http://schemas.microsoft.com/office/2006/documentManagement/types"/>
    <ds:schemaRef ds:uri="0a18449a-dd66-4b12-9adb-0df4fc2a71f6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D88373-C05C-4D1C-88C5-29FF19F38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d7c73-cde9-438e-9b84-98009bd41878"/>
    <ds:schemaRef ds:uri="0a18449a-dd66-4b12-9adb-0df4fc2a71f6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E0778E-CE1B-4310-A641-E0BBA6121090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604</Words>
  <Application>Microsoft Office PowerPoint</Application>
  <PresentationFormat>Bildschirmpräsentation (4:3)</PresentationFormat>
  <Paragraphs>148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PowerPoint-Präsentation</vt:lpstr>
      <vt:lpstr>Voraussetzungen</vt:lpstr>
      <vt:lpstr>Teilzeitausbildung (TZ) – wie geht das?</vt:lpstr>
      <vt:lpstr>Zwei Varianten:</vt:lpstr>
      <vt:lpstr>Berufsschulunterricht</vt:lpstr>
      <vt:lpstr>  Gründe für die Teilzeitausbildung Vorteile für den Arbeitgeber - </vt:lpstr>
      <vt:lpstr>Gründe für die Teilzeitausbildung Vorteile für den Arbeitnehmer</vt:lpstr>
      <vt:lpstr>Gründe für die Teilzeitausbildung - Vorteile für die Gesellschaft - </vt:lpstr>
      <vt:lpstr>   Finanzierung – Sicherung des Lebensunterhalts</vt:lpstr>
      <vt:lpstr>Teilzeit-Ausbildung fördern</vt:lpstr>
      <vt:lpstr>Betriebliche Umschulung in Teilzeit</vt:lpstr>
      <vt:lpstr>Hilfreiche Links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Jobcenter-Corporate Design</dc:title>
  <dc:creator>Kleuker Mirja</dc:creator>
  <cp:lastModifiedBy>Windows-Benutzer</cp:lastModifiedBy>
  <cp:revision>117</cp:revision>
  <cp:lastPrinted>2018-10-25T10:00:15Z</cp:lastPrinted>
  <dcterms:created xsi:type="dcterms:W3CDTF">2013-07-18T15:26:59Z</dcterms:created>
  <dcterms:modified xsi:type="dcterms:W3CDTF">2019-11-21T08:55:16Z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itfuehrendeAktenzeichen">
    <vt:lpwstr/>
  </property>
  <property fmtid="{D5CDD505-2E9C-101B-9397-08002B2CF9AE}" pid="3" name="RaeumlicherGeltungsbereich">
    <vt:lpwstr>491;#zentral|b40d445c-72b9-4f7a-ad06-ed34ad857622</vt:lpwstr>
  </property>
  <property fmtid="{D5CDD505-2E9C-101B-9397-08002B2CF9AE}" pid="4" name="Schlagwort">
    <vt:lpwstr/>
  </property>
  <property fmtid="{D5CDD505-2E9C-101B-9397-08002B2CF9AE}" pid="5" name="ContentTypeId">
    <vt:lpwstr>0x0101001CF96C0210194FB2B5E0D8BCB7BAF92300E4FC6F7B5743FB48B665E66EC507BC99</vt:lpwstr>
  </property>
  <property fmtid="{D5CDD505-2E9C-101B-9397-08002B2CF9AE}" pid="6" name="FederfuehrendesAktenzeichen">
    <vt:lpwstr>1237;#1306-Marketing-Allgemeines|0e13ae99-b010-49d9-a4ae-7bfe4a15dd6b</vt:lpwstr>
  </property>
  <property fmtid="{D5CDD505-2E9C-101B-9397-08002B2CF9AE}" pid="7" name="IntranetRollen">
    <vt:lpwstr/>
  </property>
  <property fmtid="{D5CDD505-2E9C-101B-9397-08002B2CF9AE}" pid="8" name="_dlc_policyId">
    <vt:lpwstr>0x0101001CF96C0210194FB2B5E0D8BCB7BAF923|793854149</vt:lpwstr>
  </property>
  <property fmtid="{D5CDD505-2E9C-101B-9397-08002B2CF9AE}" pid="9" name="ItemRetentionFormula">
    <vt:lpwstr>&lt;formula id="Erste Wiedervorlage Ereignis" /&gt;</vt:lpwstr>
  </property>
</Properties>
</file>